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7"/>
  </p:notesMasterIdLst>
  <p:sldIdLst>
    <p:sldId id="256" r:id="rId2"/>
    <p:sldId id="259" r:id="rId3"/>
    <p:sldId id="280" r:id="rId4"/>
    <p:sldId id="281" r:id="rId5"/>
    <p:sldId id="282" r:id="rId6"/>
    <p:sldId id="283" r:id="rId7"/>
    <p:sldId id="284" r:id="rId8"/>
    <p:sldId id="285" r:id="rId9"/>
    <p:sldId id="330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331" r:id="rId20"/>
    <p:sldId id="332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279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15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4E686-87AC-4C91-A2B2-13D2DB9E9D6E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C4BB2-A89A-43D9-8AB0-79A8BDE437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95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431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https://www.youtube.com/watch?v=SUbqykXVx0A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76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https://www.youtube.com/watch?v=SUbqykXVx0A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765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https://www.youtube.com/watch?v=SUbqykXVx0A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765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有一天，百貨公司寄了一份嬰兒用品型錄給你未婚的女兒。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你認為這是對你女兒的侮辱，所以怒氣沖沖地打電話到百貨公司客服部抱怨，請他們以後不要再做這種事了。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你抱怨完，卻看到女兒開心地翻著型錄，原來她已經懷孕了。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百貨公司比爸爸更早知道女兒懷孕的消息，不是黑色幽默，而是塔吉特（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）百貨真實發生的事件。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塔吉特怎麼知道顧客懷孕了？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因為該公司設有準媽媽禮物登記處，讓準媽媽們登記自己想要的嬰兒禮物。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這份清單等於確知已懷孕的顧客名單，塔吉特便依據名單上的消費紀錄，建立起懷孕婦女的購物模式，再用此模型比對其他客人的消費紀錄，找出消費形態類似的顧客，向她們行銷相關商品，達成「未卜先知」的結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158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5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015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397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507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58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27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480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915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550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956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左奇異向量的第一列表示每一個詞的出現頻繁程度，雖然不是線性的，但是可以認為是一個大概的描述，比如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book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0.15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對應文檔中出現的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2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次，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investing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0.74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對應了文檔中出現了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9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次，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rich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0.36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對應文檔中出現了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3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次；其次，右奇異向量中一的第一行表示每一篇文檔中的出現詞的個數的近似，比如說，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T6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0.49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，出現了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5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個詞，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T2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是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0.22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，出現了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2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+mn-cs"/>
              </a:rPr>
              <a:t>個詞。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493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每一個紅色的點，都表示一個詞，每一個藍色的點，都表示一篇文檔，這樣我們可以對這些詞和文檔進行聚類，比如說</a:t>
            </a:r>
            <a:r>
              <a:rPr lang="en-US" altLang="zh-TW" dirty="0" smtClean="0"/>
              <a:t>stock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market</a:t>
            </a:r>
            <a:r>
              <a:rPr lang="zh-TW" altLang="en-US" dirty="0" smtClean="0"/>
              <a:t>可以放在一類，因為他們老是出現在一起，</a:t>
            </a:r>
            <a:r>
              <a:rPr lang="en-US" altLang="zh-TW" dirty="0" smtClean="0"/>
              <a:t>real</a:t>
            </a:r>
            <a:r>
              <a:rPr lang="zh-TW" altLang="en-US" dirty="0" smtClean="0"/>
              <a:t>和</a:t>
            </a:r>
            <a:r>
              <a:rPr lang="en-US" altLang="zh-TW" dirty="0" smtClean="0"/>
              <a:t>estate</a:t>
            </a:r>
            <a:r>
              <a:rPr lang="zh-TW" altLang="en-US" dirty="0" smtClean="0"/>
              <a:t>可以放在一類，</a:t>
            </a:r>
            <a:r>
              <a:rPr lang="en-US" altLang="zh-TW" dirty="0" smtClean="0"/>
              <a:t>dads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guide</a:t>
            </a:r>
            <a:r>
              <a:rPr lang="zh-TW" altLang="en-US" dirty="0" smtClean="0"/>
              <a:t>這種詞就看起來有點孤立了，我們就不對他們進行合併了。按這樣聚類出現的效果，可以提取文檔集合中的近義詞，這樣當用戶檢索文檔的時候，是用語義級別（近義詞集合）去檢索了，而不是之前的詞的級別。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8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894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20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910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238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79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74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57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59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https://www.youtube.com/watch?v=5LGrKvbixIk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36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1936</a:t>
            </a:r>
            <a:r>
              <a:rPr lang="zh-TW" altLang="en-US" dirty="0" smtClean="0"/>
              <a:t>年美國總統大選，由羅斯福總統與共和黨員藍頓一同競選，當時美國正從經濟大恐慌中復甦，全國有</a:t>
            </a:r>
            <a:r>
              <a:rPr lang="en-US" altLang="zh-TW" dirty="0" smtClean="0"/>
              <a:t>9</a:t>
            </a:r>
            <a:r>
              <a:rPr lang="zh-TW" altLang="en-US" dirty="0" smtClean="0"/>
              <a:t>百萬人失業。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某雜誌卻</a:t>
            </a:r>
            <a:r>
              <a:rPr lang="en-US" altLang="zh-TW" dirty="0" smtClean="0"/>
              <a:t>240</a:t>
            </a:r>
            <a:r>
              <a:rPr lang="zh-TW" altLang="en-US" dirty="0" smtClean="0"/>
              <a:t>萬份回收問卷所做的預測</a:t>
            </a:r>
            <a:r>
              <a:rPr lang="en-US" altLang="zh-TW" dirty="0" smtClean="0"/>
              <a:t>, </a:t>
            </a:r>
            <a:r>
              <a:rPr lang="zh-TW" altLang="en-US" dirty="0" smtClean="0"/>
              <a:t>認為藍頓會大勝羅斯福，結果羅斯福卻壓倒性地大勝藍頓。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該機構樣本數也夠多，理論上應該很精準，但為何預測差異如此大</a:t>
            </a:r>
            <a:r>
              <a:rPr lang="en-US" altLang="zh-TW" dirty="0" smtClean="0"/>
              <a:t>? 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他們根據當時的電話號碼簿及俱樂部會員名單，郵寄</a:t>
            </a:r>
            <a:r>
              <a:rPr lang="en-US" altLang="zh-TW" dirty="0" smtClean="0"/>
              <a:t>1</a:t>
            </a:r>
            <a:r>
              <a:rPr lang="zh-TW" altLang="en-US" dirty="0" smtClean="0"/>
              <a:t>千萬份問卷調查表，回收約</a:t>
            </a:r>
            <a:r>
              <a:rPr lang="en-US" altLang="zh-TW" dirty="0" smtClean="0"/>
              <a:t>240</a:t>
            </a:r>
            <a:r>
              <a:rPr lang="zh-TW" altLang="en-US" dirty="0" smtClean="0"/>
              <a:t>萬份，據此做分析。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此方法忽略了許多沒有電話及不屬於任何俱樂部的窮人。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因當時政治與經濟分歧嚴重，所以窮人較多選羅斯福，富人則傾向選藍頓，仍是因抽樣過程不夠周延</a:t>
            </a:r>
            <a:r>
              <a:rPr lang="en-US" altLang="zh-TW" dirty="0" smtClean="0"/>
              <a:t>(</a:t>
            </a:r>
            <a:r>
              <a:rPr lang="zh-TW" altLang="en-US" dirty="0" smtClean="0"/>
              <a:t>忽略窮人那一群</a:t>
            </a:r>
            <a:r>
              <a:rPr lang="en-US" altLang="zh-TW" dirty="0" smtClean="0"/>
              <a:t>), </a:t>
            </a:r>
            <a:r>
              <a:rPr lang="zh-TW" altLang="en-US" dirty="0" smtClean="0"/>
              <a:t>不足以代表整個母體。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377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35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過去收集和分析數據需要花費大量時間，研究人員會通過一些技術來蒐集樣本，並用</a:t>
            </a:r>
            <a:r>
              <a:rPr lang="en-US" altLang="zh-TW" dirty="0" smtClean="0"/>
              <a:t>"</a:t>
            </a:r>
            <a:r>
              <a:rPr lang="zh-TW" altLang="en-US" dirty="0" smtClean="0"/>
              <a:t>樣本分析結果</a:t>
            </a:r>
            <a:r>
              <a:rPr lang="en-US" altLang="zh-TW" dirty="0" smtClean="0"/>
              <a:t>"</a:t>
            </a:r>
            <a:r>
              <a:rPr lang="zh-TW" altLang="en-US" dirty="0" smtClean="0"/>
              <a:t>去推論母體。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92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b="1" dirty="0" smtClean="0"/>
              <a:t>由</a:t>
            </a:r>
            <a:r>
              <a:rPr lang="en-US" altLang="zh-TW" b="1" dirty="0" smtClean="0"/>
              <a:t>"</a:t>
            </a:r>
            <a:r>
              <a:rPr lang="zh-TW" altLang="en-US" b="1" dirty="0" smtClean="0"/>
              <a:t>母體</a:t>
            </a:r>
            <a:r>
              <a:rPr lang="en-US" altLang="zh-TW" b="1" dirty="0" smtClean="0"/>
              <a:t>"</a:t>
            </a:r>
            <a:r>
              <a:rPr lang="zh-TW" altLang="en-US" b="1" dirty="0" smtClean="0"/>
              <a:t>來分析數據</a:t>
            </a:r>
            <a:r>
              <a:rPr lang="zh-TW" altLang="en-US" dirty="0" smtClean="0"/>
              <a:t>，對於亞群組的分析也有更多選擇；所以在收集數據時，能對數據進行分組或重組，並研究數據之間的相互關係。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 smtClean="0"/>
              <a:t>思維方式的重大轉變</a:t>
            </a:r>
            <a:r>
              <a:rPr lang="en-US" altLang="zh-TW" dirty="0" smtClean="0"/>
              <a:t>! </a:t>
            </a:r>
            <a:r>
              <a:rPr lang="zh-TW" altLang="en-US" dirty="0" smtClean="0"/>
              <a:t>過去的科學家努力的「追求精確」；</a:t>
            </a:r>
            <a:r>
              <a:rPr lang="zh-TW" altLang="en-US" dirty="0" smtClean="0">
                <a:solidFill>
                  <a:srgbClr val="FF0000"/>
                </a:solidFill>
              </a:rPr>
              <a:t>在</a:t>
            </a:r>
            <a:r>
              <a:rPr lang="en-US" altLang="zh-TW" dirty="0" smtClean="0">
                <a:solidFill>
                  <a:srgbClr val="FF0000"/>
                </a:solidFill>
              </a:rPr>
              <a:t>Big data</a:t>
            </a:r>
            <a:r>
              <a:rPr lang="zh-TW" altLang="en-US" dirty="0" smtClean="0">
                <a:solidFill>
                  <a:srgbClr val="FF0000"/>
                </a:solidFill>
              </a:rPr>
              <a:t>時代，收集的資訊多，錯誤率也高。但事實證明，</a:t>
            </a:r>
            <a:r>
              <a:rPr lang="zh-TW" altLang="en-US" b="1" dirty="0" smtClean="0">
                <a:solidFill>
                  <a:srgbClr val="FF0000"/>
                </a:solidFill>
              </a:rPr>
              <a:t>大量的數據比精確的數據更有價值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</a:rPr>
              <a:t>高品質資料的成本高昂</a:t>
            </a:r>
            <a:r>
              <a:rPr lang="zh-TW" altLang="en-US" dirty="0" smtClean="0"/>
              <a:t>，並且越來越沒有必要，因為「海量、混雜」的資訊有更準確的結果。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溫度計，物聯網</a:t>
            </a:r>
            <a:r>
              <a:rPr lang="en-US" altLang="zh-TW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 smtClean="0"/>
              <a:t>從試圖了解事情「發生的原因」轉而了解其「相關的事物」。相互關係比因果關係更重要，廠商不再需要去知道消費者為什麼購買產品，只要了解與購買產品相關的因素就夠了。</a:t>
            </a:r>
            <a:br>
              <a:rPr lang="zh-TW" altLang="en-US" dirty="0" smtClean="0"/>
            </a:b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0835-261B-4C1B-AE31-3B33986E070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86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263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4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56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690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737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272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24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024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73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19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2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8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3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8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56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76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6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900D39-E541-45DB-ADB4-970795EE9B1C}" type="datetimeFigureOut">
              <a:rPr lang="zh-TW" altLang="en-US" smtClean="0"/>
              <a:t>2018/9/18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497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UbqykXVx0A" TargetMode="Externa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fakerisgodlike/videos/1318229674952254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IZH61sODNI" TargetMode="Externa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wnews.com/news/20120223/4267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parser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s.nba.com/player/#!/202391/" TargetMode="External"/><Relationship Id="rId5" Type="http://schemas.openxmlformats.org/officeDocument/2006/relationships/hyperlink" Target="http://www.gamersky.com/handbook/201509/665942.shtml" TargetMode="Externa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ipl.2017.07.010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3083220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IptSoauB7A" TargetMode="External"/><Relationship Id="rId5" Type="http://schemas.openxmlformats.org/officeDocument/2006/relationships/hyperlink" Target="https://www.youtube.com/watch?v=gIptSoauB7A&amp;feature=youtu.be&amp;t=455" TargetMode="Externa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DYtRffQe3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LGrKvbixI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Z9yy58yB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62399" y="1543643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zh-TW" altLang="en-US" sz="8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  媒  體  系  統</a:t>
            </a:r>
            <a: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Multimedia System</a:t>
            </a:r>
            <a:endParaRPr lang="zh-TW" altLang="en-US" sz="6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548724"/>
          </a:xfrm>
        </p:spPr>
        <p:txBody>
          <a:bodyPr>
            <a:noAutofit/>
          </a:bodyPr>
          <a:lstStyle/>
          <a:p>
            <a:r>
              <a:rPr lang="zh-TW" altLang="en-US" sz="3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張家瑋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助理教授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中科技大學資訊工程系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00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92582" y="1935921"/>
            <a:ext cx="7211144" cy="4525963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Small Data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某一個問題，只能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小量</a:t>
            </a:r>
            <a:r>
              <a:rPr lang="zh-TW" altLang="en-US" sz="28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數百筆到數萬筆。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花費</a:t>
            </a:r>
            <a:r>
              <a:rPr lang="zh-TW" altLang="en-US" sz="28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大量人工編碼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67891" y="2017398"/>
            <a:ext cx="6996546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Small Data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統計分析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樣本推論母體</a:t>
            </a:r>
            <a:r>
              <a:rPr lang="en-US" altLang="zh-TW" sz="24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抽樣</a:t>
            </a:r>
            <a:r>
              <a:rPr lang="en-US" altLang="zh-TW" sz="24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小樣本中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，需要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發展一系列理論來解釋事物的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  <a:r>
              <a:rPr lang="en-US" altLang="zh-TW" sz="24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學說</a:t>
            </a:r>
            <a:r>
              <a:rPr lang="en-US" altLang="zh-TW" sz="24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lvl="1" indent="0">
              <a:buNone/>
            </a:pP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1936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羅斯福與藍頓 的民調</a:t>
            </a:r>
          </a:p>
          <a:p>
            <a:pPr lvl="1"/>
            <a:endParaRPr lang="en-US" altLang="zh-TW" sz="24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1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46487" y="1849078"/>
            <a:ext cx="5260749" cy="3695136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小數據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Rule-based AI</a:t>
            </a: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(1980s)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現在與未來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61267" y="1935921"/>
            <a:ext cx="4258816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 Data</a:t>
            </a:r>
          </a:p>
          <a:p>
            <a:pPr lvl="1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母體</a:t>
            </a:r>
            <a:r>
              <a:rPr lang="en-US" altLang="zh-TW" sz="2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來分析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數萬筆到幾近無限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雜亂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的原始資料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51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上一世代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74470" y="2049410"/>
            <a:ext cx="7026321" cy="3373616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機器學習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關聯式法則：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Apriori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4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What's difference?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99164" y="2043547"/>
            <a:ext cx="5122912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Small Data vs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有目的或待解的問題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</a:t>
            </a: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4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減少假設</a:t>
            </a:r>
            <a:endParaRPr lang="en-US" altLang="zh-TW" sz="2400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4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力求呈現真實世</a:t>
            </a:r>
            <a:r>
              <a:rPr lang="zh-TW" altLang="en-US" sz="2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界</a:t>
            </a:r>
            <a:endParaRPr lang="en-US" altLang="zh-TW" sz="2400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41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What's difference?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25505" y="2271581"/>
            <a:ext cx="7696132" cy="356118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資料可重組與檢視關聯。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接受「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數據的雜亂性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」，不再追求「精確」的數據。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重「相關」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而輕「因果」。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03279" y="1935921"/>
            <a:ext cx="6122612" cy="4048420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運算力的提升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的可能性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類神經網路的文藝復興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演進趨勢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腦神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認知科學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認知心理學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1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981200" y="2121100"/>
            <a:ext cx="8291264" cy="346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SUbqykXVx0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1796" y="1805632"/>
            <a:ext cx="7841671" cy="470500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ZERO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981200" y="2121100"/>
            <a:ext cx="8291264" cy="346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76" y="1828338"/>
            <a:ext cx="8531486" cy="479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0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Applications on</a:t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ultimedia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4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多媒體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上的應用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56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中理解增強式學習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981200" y="2121100"/>
            <a:ext cx="8291264" cy="346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" name="WIZH61sODNI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01725" y="1922947"/>
            <a:ext cx="8099577" cy="45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 Data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的沿革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(1/3)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29212" y="2006602"/>
            <a:ext cx="9051252" cy="3434532"/>
          </a:xfrm>
        </p:spPr>
        <p:txBody>
          <a:bodyPr>
            <a:no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Mining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資料探勘是利用分析技術來發掘資料間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未知的關聯性與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規則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少女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未婚懷孕　購物商場比老爸還早知道？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！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https://www.nownews.com/news/20120223/42676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45259" y="2148542"/>
            <a:ext cx="7604911" cy="34736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用於沒有標籤的資料，又通常為非監督式演算法。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用於有標籤的資料，又通常為監督式演算法。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法則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有序性規則的資料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0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79779" y="1870525"/>
            <a:ext cx="8867328" cy="1235363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用於沒有標籤的資料，又通常為非監督式演算法。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4" descr="「raw data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391" y="3108433"/>
            <a:ext cx="5979238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98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6324" y="1803950"/>
            <a:ext cx="8867328" cy="1256122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用於沒有標籤的資料，又通常為非監督式演算法。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「分群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t="22799" r="7037" b="9777"/>
          <a:stretch/>
        </p:blipFill>
        <p:spPr bwMode="auto">
          <a:xfrm>
            <a:off x="3106939" y="3136194"/>
            <a:ext cx="5979238" cy="347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74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34558" y="1854240"/>
            <a:ext cx="6740351" cy="1106243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用於有標籤的資料，又通常為監督式演算法。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「信用卡 決策樹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146" y="3242215"/>
            <a:ext cx="5946188" cy="32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Mining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33900" y="1788658"/>
            <a:ext cx="5681039" cy="1380056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法則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有序性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尿布與啤酒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8" name="Picture 4" descr="https://image.slidesharecdn.com/06fpbasic-140913212230-phpapp02/95/data-mining-concepts-and-techniques-chapter-6-mining-frequent-patterns-association-and-correlations-basic-concepts-and-methods-14-638.jpg?cb=141064444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9" r="6515" b="4569"/>
          <a:stretch/>
        </p:blipFill>
        <p:spPr bwMode="auto">
          <a:xfrm>
            <a:off x="2961885" y="3105095"/>
            <a:ext cx="5681039" cy="358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19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 Data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的沿革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(2/3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23309" y="2074466"/>
            <a:ext cx="6338386" cy="3737859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</a:p>
          <a:p>
            <a:pPr lvl="1"/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人工智慧的分支，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可用於資料探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勘。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機器可以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自動學習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、從巨量資料中找到規則，進而有能力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做出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分類或預測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判斷出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  <a:endParaRPr lang="en-US" altLang="zh-TW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估計出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endParaRPr lang="en-US" altLang="zh-TW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1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 Data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的沿革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(3/3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64602" y="1935921"/>
            <a:ext cx="9302954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是機器學習的分支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類神經網路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的文藝復興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大規模未標記資料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中建立更好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的預測模型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建立強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的可能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</a:p>
        </p:txBody>
      </p:sp>
      <p:pic>
        <p:nvPicPr>
          <p:cNvPr id="7170" name="Picture 2" descr="http://www.sasresource.com/album/album/51f778cecf37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83" y="2438371"/>
            <a:ext cx="45053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1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資料分析的基本步驟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19747" y="1935921"/>
            <a:ext cx="9661053" cy="400315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資料清除：去除極端、遺失值資料、不重要的屬性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資料整合：因應用目的或特性，整合不同來源的資料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資料選擇：揀選重要的屬性來逼近目的之最佳成效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資料轉換：基於領域知識進行特徵縮放、數值類別轉換等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資料探勘：選用合適的分析演算法得到目的之結果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樣式評估：評估結果的樣式，是否如預期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知識表示：因應目的將樣式轉換成合適的表達方法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2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Data?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4902" y="1292401"/>
            <a:ext cx="8147248" cy="4525963"/>
          </a:xfrm>
        </p:spPr>
        <p:txBody>
          <a:bodyPr>
            <a:normAutofit/>
          </a:bodyPr>
          <a:lstStyle/>
          <a:p>
            <a:pPr algn="just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未經過處理的原始記錄。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缺乏組織及分類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，無法明確的表達事物代表的意義。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資料是關於事件的一組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離散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客觀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的事實描述，是構成資訊和知識的原始材料。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424902" y="2355487"/>
            <a:ext cx="9051932" cy="4437222"/>
            <a:chOff x="35496" y="1509112"/>
            <a:chExt cx="9051932" cy="4437222"/>
          </a:xfrm>
        </p:grpSpPr>
        <p:pic>
          <p:nvPicPr>
            <p:cNvPr id="1028" name="Picture 4" descr="「raw data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509112"/>
              <a:ext cx="9051932" cy="4437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橢圓 3"/>
            <p:cNvSpPr/>
            <p:nvPr/>
          </p:nvSpPr>
          <p:spPr>
            <a:xfrm>
              <a:off x="6228184" y="5157192"/>
              <a:ext cx="64807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7244680" y="2789312"/>
              <a:ext cx="64807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8601374" y="1772816"/>
              <a:ext cx="32403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4494165" y="5440033"/>
              <a:ext cx="869923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4263858" y="3077344"/>
              <a:ext cx="869923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6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資料分析的演算法重點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60895" y="2043042"/>
            <a:ext cx="8795141" cy="4392488"/>
          </a:xfrm>
        </p:spPr>
        <p:txBody>
          <a:bodyPr>
            <a:normAutofit/>
          </a:bodyPr>
          <a:lstStyle/>
          <a:p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預處理（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Preprocessing</a:t>
            </a:r>
            <a:r>
              <a:rPr lang="zh-TW" altLang="en-US" sz="2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降維（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Dimensionality </a:t>
            </a:r>
            <a:r>
              <a:rPr lang="en-US" altLang="zh-TW" sz="2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Reduction</a:t>
            </a:r>
            <a:r>
              <a:rPr lang="zh-TW" altLang="en-US" sz="2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模型選擇（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 </a:t>
            </a:r>
            <a:r>
              <a:rPr lang="en-US" altLang="zh-TW" sz="2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Selection</a:t>
            </a:r>
            <a:r>
              <a:rPr lang="zh-TW" altLang="en-US" sz="28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式學習（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Supervised learning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給出一個類別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迴歸（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）：機器給出一個數值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非監督式學習（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Unsupervised learning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2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Clustering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2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1806" y="514565"/>
            <a:ext cx="9451818" cy="865188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降維（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Dimensionality reduction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91544" y="1484784"/>
            <a:ext cx="8352928" cy="1149774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奇異值分解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Singular Value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ecomposition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(SVD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95" y="2920356"/>
            <a:ext cx="30099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79" y="3091278"/>
            <a:ext cx="5353122" cy="22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4890914" y="4149080"/>
            <a:ext cx="216024" cy="140196"/>
            <a:chOff x="3491880" y="4293096"/>
            <a:chExt cx="216024" cy="140196"/>
          </a:xfrm>
        </p:grpSpPr>
        <p:cxnSp>
          <p:nvCxnSpPr>
            <p:cNvPr id="5" name="直線接點 4"/>
            <p:cNvCxnSpPr/>
            <p:nvPr/>
          </p:nvCxnSpPr>
          <p:spPr>
            <a:xfrm>
              <a:off x="3491880" y="4293096"/>
              <a:ext cx="21602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3491880" y="4433292"/>
              <a:ext cx="21602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1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96291" y="188640"/>
            <a:ext cx="10908145" cy="865188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降維（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Dimensionality reduction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91544" y="1412776"/>
            <a:ext cx="8352928" cy="986392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奇異值分解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Singular Value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ecomposition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(SVD)</a:t>
            </a:r>
          </a:p>
          <a:p>
            <a:pPr lvl="2"/>
            <a:endParaRPr lang="en-US" altLang="zh-TW" sz="20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17" y="2628697"/>
            <a:ext cx="47339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993151"/>
            <a:ext cx="30099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2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52" y="3977288"/>
            <a:ext cx="3203864" cy="260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472" y="188640"/>
            <a:ext cx="7816952" cy="865188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降維（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Dimensionality reduction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02463" y="1484784"/>
            <a:ext cx="5717673" cy="4392488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主成分分析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Principal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Analysis (PCA)</a:t>
            </a: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非監督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線性判別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Discriminant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Analysis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(LDA)</a:t>
            </a: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監督式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sz="18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5" y="1052736"/>
            <a:ext cx="3604159" cy="273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6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Thinking Time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76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資料分析的常見角色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61967" y="1854725"/>
            <a:ext cx="7787208" cy="4525963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產品經理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人：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將真實世界的問題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轉換成資料可以解決的問題，通常是該問題領域的專業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人士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資料工程師：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、整理、清理資料，通常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是具備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程式技術能力的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資料分析師：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負責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資料建模和分析，通常由擅長找出資料關聯的統計人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擔當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設計師：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報表變得簡明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易懂</a:t>
            </a:r>
            <a:endParaRPr lang="zh-TW" altLang="en-US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9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Applications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0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以語言學習輔助工具為例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552" y="1864734"/>
            <a:ext cx="8208245" cy="415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6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以語言學習輔助工具為例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361" y="1813041"/>
            <a:ext cx="5591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361" y="3459177"/>
            <a:ext cx="4883727" cy="309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5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30472"/>
            <a:ext cx="10353761" cy="1326321"/>
          </a:xfrm>
        </p:spPr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以語言學習輔助工具為例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"/>
          <a:stretch/>
        </p:blipFill>
        <p:spPr bwMode="auto">
          <a:xfrm>
            <a:off x="2639647" y="1556793"/>
            <a:ext cx="3684050" cy="520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456040" y="5866546"/>
            <a:ext cx="402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http://nlp.stanford.edu:8080/parser/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7"/>
          <a:stretch/>
        </p:blipFill>
        <p:spPr bwMode="auto">
          <a:xfrm>
            <a:off x="6600057" y="1556793"/>
            <a:ext cx="3571875" cy="415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Information?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81200" y="1600201"/>
            <a:ext cx="8291264" cy="452596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資訊是經過處理後的資料。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資訊是有用的或有意義的資料。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換言之，對接受者有用的或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有意義的資料能使接受者產生資訊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33" y="1611020"/>
            <a:ext cx="5725019" cy="512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4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的應用為例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13527" y="2077592"/>
            <a:ext cx="10940590" cy="3695136"/>
          </a:xfrm>
        </p:spPr>
        <p:txBody>
          <a:bodyPr>
            <a:normAutofit/>
          </a:bodyPr>
          <a:lstStyle/>
          <a:p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DevDays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Asia 2016 </a:t>
            </a: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入圍前五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小時黑客松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人臨時組團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臨時命題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純好玩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r="8916"/>
          <a:stretch/>
        </p:blipFill>
        <p:spPr>
          <a:xfrm>
            <a:off x="5375921" y="2953746"/>
            <a:ext cx="5061249" cy="325038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5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4233" y="188640"/>
            <a:ext cx="9361284" cy="865188"/>
          </a:xfrm>
        </p:spPr>
        <p:txBody>
          <a:bodyPr>
            <a:noAutofit/>
          </a:bodyPr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公開資料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 NBA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2K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能力值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586" r="1163" b="7090"/>
          <a:stretch/>
        </p:blipFill>
        <p:spPr>
          <a:xfrm>
            <a:off x="1991544" y="1124745"/>
            <a:ext cx="7952562" cy="3816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3284985"/>
            <a:ext cx="4762500" cy="2924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79576" y="5043272"/>
            <a:ext cx="3168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hlinkClick r:id="rId5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2K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Games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NBA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0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的應用為例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7475" y="2130385"/>
            <a:ext cx="10353762" cy="1351723"/>
          </a:xfrm>
        </p:spPr>
        <p:txBody>
          <a:bodyPr>
            <a:norm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 2K17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能力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r="44190" b="11046"/>
          <a:stretch/>
        </p:blipFill>
        <p:spPr>
          <a:xfrm>
            <a:off x="1917475" y="2980775"/>
            <a:ext cx="3631632" cy="325865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3" r="42396" b="7272"/>
          <a:stretch/>
        </p:blipFill>
        <p:spPr>
          <a:xfrm>
            <a:off x="6090675" y="2980775"/>
            <a:ext cx="3929549" cy="35461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24180" y="3617914"/>
            <a:ext cx="136815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1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NBA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季後賽預測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00" y="1709315"/>
            <a:ext cx="5430064" cy="2763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71" y="3516910"/>
            <a:ext cx="6316160" cy="32302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86619" y="3801532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驅動創新應用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38258" y="2203791"/>
            <a:ext cx="4882470" cy="3695136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文字、聲音、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音辨識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與非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離散性、類別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2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Thinking Time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Potential Applications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30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辨識為例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89" y="2083743"/>
            <a:ext cx="2996565" cy="275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46" y="1651928"/>
            <a:ext cx="3300166" cy="385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170502" y="5508035"/>
            <a:ext cx="8390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Lee, M. C., Chiu S. Y., &amp; </a:t>
            </a:r>
            <a:r>
              <a:rPr lang="en-US" altLang="zh-TW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Chang, J. W.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(2017) A Deep Convolutional Neural Network based Chinese Menu Recognition App. Information Processing Letters, 128, 14-20.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https://doi.org/10.1016/j.ipl.2017.07.010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 algn="just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(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SCI,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COMPUTER SCIENCE, INFORMATION SYSTEMS)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472" y="188640"/>
            <a:ext cx="8537033" cy="865188"/>
          </a:xfrm>
        </p:spPr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應用於情緒感知辨識的照護機器人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19537" y="5085185"/>
            <a:ext cx="8390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Lee, M. C.,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Yeh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S. C., Chiu, S. Y. &amp; </a:t>
            </a:r>
            <a:r>
              <a:rPr lang="en-US" altLang="zh-TW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Chang, J. W.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(2017, June). A Deep Convolutional Neural Network Based Virtual Elderly Companion Agent. ACM Multimedia Systems 2017 (MMSYS2017), Taipei, Taiwan. (Accept Rate: 28%)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http://dl.acm.org/citation.cfm?id=3083220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gIptSoauB7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53334" y="1374152"/>
            <a:ext cx="6085332" cy="3423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624393" y="457183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link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工業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73" y="1839504"/>
            <a:ext cx="8901545" cy="39225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82822" y="6425998"/>
            <a:ext cx="558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https://www.youtube.com/watch?v=HexQLQIHrAY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682822" y="6124336"/>
            <a:ext cx="576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http://www.esta.com.tw/knowledge-info.asp?id=263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32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332014"/>
            <a:ext cx="10353761" cy="1326321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工業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90671" y="6402029"/>
            <a:ext cx="547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https://www.youtube.com/watch?v=uDYtRffQe3o</a:t>
            </a:r>
            <a:endParaRPr lang="zh-TW" altLang="en-US" dirty="0"/>
          </a:p>
        </p:txBody>
      </p:sp>
      <p:pic>
        <p:nvPicPr>
          <p:cNvPr id="5" name="uDYtRffQe3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0844" y="1458071"/>
            <a:ext cx="6479662" cy="48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53055" y="1935921"/>
            <a:ext cx="8075240" cy="452596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知識是資訊、文化脈絡以及經驗的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知識是對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某個主題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確信的認識，並且這些認識擁有潛在的能力為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特定目的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而使用。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專業技能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豐富經驗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用以分析資訊的結果。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8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Fintech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721" y="2081314"/>
            <a:ext cx="6425276" cy="4034682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233353" y="2941393"/>
            <a:ext cx="9473355" cy="2766465"/>
            <a:chOff x="404175" y="2438581"/>
            <a:chExt cx="9473355" cy="27664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175" y="2438581"/>
              <a:ext cx="5194835" cy="207631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777802" y="4833257"/>
              <a:ext cx="4099728" cy="3717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6630774" y="6229366"/>
            <a:ext cx="4636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https://www.messenger.com/t/tradingbot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86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Datasets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3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UC Irvine Machine Learning Repository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2895" y="1850741"/>
            <a:ext cx="10353762" cy="416227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http://archive.ics.uci.edu/ml/datasets.html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52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867144" y="2436091"/>
            <a:ext cx="8447061" cy="4185761"/>
            <a:chOff x="1867144" y="2436091"/>
            <a:chExt cx="8447061" cy="418576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7144" y="2436091"/>
              <a:ext cx="8447061" cy="4185761"/>
            </a:xfrm>
            <a:prstGeom prst="rect">
              <a:avLst/>
            </a:prstGeom>
          </p:spPr>
        </p:pic>
        <p:sp>
          <p:nvSpPr>
            <p:cNvPr id="7" name="橢圓形圖說文字 6"/>
            <p:cNvSpPr/>
            <p:nvPr/>
          </p:nvSpPr>
          <p:spPr>
            <a:xfrm>
              <a:off x="8564057" y="2668296"/>
              <a:ext cx="1652903" cy="395761"/>
            </a:xfrm>
            <a:prstGeom prst="wedgeEllipseCallout">
              <a:avLst>
                <a:gd name="adj1" fmla="val -682"/>
                <a:gd name="adj2" fmla="val 120754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資料筆數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橢圓形圖說文字 7"/>
            <p:cNvSpPr/>
            <p:nvPr/>
          </p:nvSpPr>
          <p:spPr>
            <a:xfrm>
              <a:off x="5850548" y="2735695"/>
              <a:ext cx="1157851" cy="414812"/>
            </a:xfrm>
            <a:prstGeom prst="wedgeEllipseCallout">
              <a:avLst>
                <a:gd name="adj1" fmla="val 103737"/>
                <a:gd name="adj2" fmla="val 98847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務</a:t>
              </a:r>
            </a:p>
          </p:txBody>
        </p:sp>
        <p:sp>
          <p:nvSpPr>
            <p:cNvPr id="9" name="橢圓形圖說文字 8"/>
            <p:cNvSpPr/>
            <p:nvPr/>
          </p:nvSpPr>
          <p:spPr>
            <a:xfrm>
              <a:off x="7008398" y="2468850"/>
              <a:ext cx="1652903" cy="364568"/>
            </a:xfrm>
            <a:prstGeom prst="wedgeEllipseCallout">
              <a:avLst>
                <a:gd name="adj1" fmla="val 48475"/>
                <a:gd name="adj2" fmla="val 187981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資料型態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79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80854" y="1714226"/>
            <a:ext cx="6341115" cy="641470"/>
          </a:xfrm>
        </p:spPr>
        <p:txBody>
          <a:bodyPr/>
          <a:lstStyle/>
          <a:p>
            <a:r>
              <a:rPr lang="en-US" altLang="zh-TW" dirty="0"/>
              <a:t>https://www.kaggle.com/datasets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08" y="2355696"/>
            <a:ext cx="5850733" cy="42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南市開放資料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33512" y="1754946"/>
            <a:ext cx="7230080" cy="523311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http://data.tainan.gov.tw/dataset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16417"/>
          <a:stretch/>
        </p:blipFill>
        <p:spPr>
          <a:xfrm>
            <a:off x="3240551" y="2449706"/>
            <a:ext cx="5247575" cy="42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8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Intelligence?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7182" y="1935921"/>
            <a:ext cx="8674359" cy="452596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以知識為基礎，</a:t>
            </a:r>
            <a:r>
              <a:rPr lang="zh-TW" altLang="en-US" sz="2800" dirty="0">
                <a:solidFill>
                  <a:srgbClr val="FFCC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個人能力，</a:t>
            </a:r>
            <a:r>
              <a:rPr lang="zh-TW" altLang="en-US" sz="2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實踐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能力來開創價值。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分析、判斷、創造、思考的能力。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智慧具有反應能力與價值判斷。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1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人工智慧？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97934" y="2142068"/>
            <a:ext cx="8119292" cy="2529520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指由人製造出來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的機器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所表現出來的智慧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(Wiki)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弱人工智慧 → 專家系統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處理特定的問題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強人工智慧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通用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1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IBM Watson 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益智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節目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5LGrKvbixI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79519" y="1865648"/>
            <a:ext cx="6877731" cy="459411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6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IBM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Watson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gZ9yy58yBK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01725" y="1895788"/>
            <a:ext cx="8099577" cy="455601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C735E-60AB-44DC-B0A8-DC8AF5BACA8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46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天體</Template>
  <TotalTime>828</TotalTime>
  <Words>2128</Words>
  <Application>Microsoft Office PowerPoint</Application>
  <PresentationFormat>自訂</PresentationFormat>
  <Paragraphs>348</Paragraphs>
  <Slides>55</Slides>
  <Notes>30</Notes>
  <HiddenSlides>0</HiddenSlides>
  <MMClips>6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56" baseType="lpstr">
      <vt:lpstr>天體</vt:lpstr>
      <vt:lpstr>多  媒  體  系  統Multimedia System</vt:lpstr>
      <vt:lpstr>AI Applications on multimedia</vt:lpstr>
      <vt:lpstr>Data?</vt:lpstr>
      <vt:lpstr>Information?</vt:lpstr>
      <vt:lpstr>Knowledge?</vt:lpstr>
      <vt:lpstr>Intelligence?</vt:lpstr>
      <vt:lpstr>人工智慧？</vt:lpstr>
      <vt:lpstr>IBM Watson 益智節目</vt:lpstr>
      <vt:lpstr>IBM Watson</vt:lpstr>
      <vt:lpstr>過去</vt:lpstr>
      <vt:lpstr>過去</vt:lpstr>
      <vt:lpstr>過去</vt:lpstr>
      <vt:lpstr>現在與未來</vt:lpstr>
      <vt:lpstr>上一世代</vt:lpstr>
      <vt:lpstr>What's difference?</vt:lpstr>
      <vt:lpstr>What's difference?</vt:lpstr>
      <vt:lpstr>現在</vt:lpstr>
      <vt:lpstr>AlphaGo</vt:lpstr>
      <vt:lpstr>AlphaGo ZERO</vt:lpstr>
      <vt:lpstr>AlphaGo 中理解增強式學習</vt:lpstr>
      <vt:lpstr>Big Data 的沿革 (1/3)</vt:lpstr>
      <vt:lpstr>Data Mining</vt:lpstr>
      <vt:lpstr>Data Mining</vt:lpstr>
      <vt:lpstr>Data Mining</vt:lpstr>
      <vt:lpstr>Data Mining</vt:lpstr>
      <vt:lpstr>Data Mining</vt:lpstr>
      <vt:lpstr>Big Data 的沿革 (2/3)</vt:lpstr>
      <vt:lpstr>Big Data 的沿革 (3/3)</vt:lpstr>
      <vt:lpstr>資料分析的基本步驟</vt:lpstr>
      <vt:lpstr>資料分析的演算法重點</vt:lpstr>
      <vt:lpstr>降維（Dimensionality reduction）</vt:lpstr>
      <vt:lpstr>降維（Dimensionality reduction）</vt:lpstr>
      <vt:lpstr>降維（Dimensionality reduction）</vt:lpstr>
      <vt:lpstr>Thinking Time</vt:lpstr>
      <vt:lpstr>資料分析的常見角色</vt:lpstr>
      <vt:lpstr>AI Applications</vt:lpstr>
      <vt:lpstr>以語言學習輔助工具為例</vt:lpstr>
      <vt:lpstr>以語言學習輔助工具為例</vt:lpstr>
      <vt:lpstr>以語言學習輔助工具為例</vt:lpstr>
      <vt:lpstr>以NBA的應用為例</vt:lpstr>
      <vt:lpstr>NBA公開資料 &amp; Game NBA 2K 能力值</vt:lpstr>
      <vt:lpstr>以NBA的應用為例</vt:lpstr>
      <vt:lpstr>NBA季後賽預測</vt:lpstr>
      <vt:lpstr>資料驅動創新應用</vt:lpstr>
      <vt:lpstr>Thinking Time</vt:lpstr>
      <vt:lpstr>中文OCR辨識為例</vt:lpstr>
      <vt:lpstr>CNN應用於情緒感知辨識的照護機器人</vt:lpstr>
      <vt:lpstr>工業 4.0</vt:lpstr>
      <vt:lpstr>工業 4.0</vt:lpstr>
      <vt:lpstr>Fintech</vt:lpstr>
      <vt:lpstr>Open Datasets</vt:lpstr>
      <vt:lpstr>UC Irvine Machine Learning Repository</vt:lpstr>
      <vt:lpstr>Kaggle DataSets</vt:lpstr>
      <vt:lpstr>臺南市開放資料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System</dc:title>
  <dc:creator>家瑋 張</dc:creator>
  <cp:lastModifiedBy>user</cp:lastModifiedBy>
  <cp:revision>160</cp:revision>
  <dcterms:created xsi:type="dcterms:W3CDTF">2018-09-11T14:32:26Z</dcterms:created>
  <dcterms:modified xsi:type="dcterms:W3CDTF">2018-09-18T16:05:34Z</dcterms:modified>
</cp:coreProperties>
</file>